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60" r:id="rId3"/>
    <p:sldId id="257" r:id="rId4"/>
    <p:sldId id="258" r:id="rId5"/>
    <p:sldId id="261" r:id="rId6"/>
    <p:sldId id="284" r:id="rId7"/>
    <p:sldId id="262" r:id="rId8"/>
    <p:sldId id="266" r:id="rId9"/>
    <p:sldId id="264" r:id="rId10"/>
    <p:sldId id="299" r:id="rId11"/>
    <p:sldId id="287" r:id="rId12"/>
    <p:sldId id="289" r:id="rId13"/>
    <p:sldId id="292" r:id="rId14"/>
    <p:sldId id="279" r:id="rId15"/>
    <p:sldId id="288" r:id="rId16"/>
    <p:sldId id="291" r:id="rId17"/>
    <p:sldId id="277" r:id="rId18"/>
    <p:sldId id="293" r:id="rId19"/>
    <p:sldId id="278" r:id="rId20"/>
    <p:sldId id="294" r:id="rId21"/>
    <p:sldId id="300" r:id="rId22"/>
    <p:sldId id="297" r:id="rId23"/>
    <p:sldId id="298" r:id="rId24"/>
    <p:sldId id="259" r:id="rId25"/>
  </p:sldIdLst>
  <p:sldSz cx="12563475" cy="7056438"/>
  <p:notesSz cx="6858000" cy="9144000"/>
  <p:embeddedFontLst>
    <p:embeddedFont>
      <p:font typeface="Arial Rounded MT Bold" panose="020F0704030504030204" pitchFamily="34" charset="0"/>
      <p:regular r:id="rId27"/>
    </p:embeddedFont>
    <p:embeddedFont>
      <p:font typeface="Century Gothic" panose="020B0502020202020204" pitchFamily="34" charset="0"/>
      <p:regular r:id="rId28"/>
      <p:bold r:id="rId29"/>
      <p:italic r:id="rId30"/>
      <p:boldItalic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Libre Baskerville" panose="02000000000000000000" pitchFamily="2" charset="0"/>
      <p:regular r:id="rId36"/>
      <p:bold r:id="rId37"/>
      <p:italic r:id="rId38"/>
    </p:embeddedFont>
    <p:embeddedFont>
      <p:font typeface="Trebuchet MS" panose="020B060302020202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4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4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4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4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4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4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4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4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4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9" roundtripDataSignature="AMtx7mhnFQsu0qTBRZ+C47HNp0tuHCNk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661" autoAdjust="0"/>
    <p:restoredTop sz="94660"/>
  </p:normalViewPr>
  <p:slideViewPr>
    <p:cSldViewPr snapToGrid="0">
      <p:cViewPr varScale="1">
        <p:scale>
          <a:sx n="76" d="100"/>
          <a:sy n="76" d="100"/>
        </p:scale>
        <p:origin x="9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5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vya Sri" userId="529ee681ff3851d9" providerId="LiveId" clId="{17C8F368-2B0A-497A-9B05-33A56B1D840B}"/>
    <pc:docChg chg="custSel addSld delSld modSld sldOrd">
      <pc:chgData name="Kavya Sri" userId="529ee681ff3851d9" providerId="LiveId" clId="{17C8F368-2B0A-497A-9B05-33A56B1D840B}" dt="2024-03-02T08:56:04.716" v="65" actId="14100"/>
      <pc:docMkLst>
        <pc:docMk/>
      </pc:docMkLst>
      <pc:sldChg chg="modSp mod">
        <pc:chgData name="Kavya Sri" userId="529ee681ff3851d9" providerId="LiveId" clId="{17C8F368-2B0A-497A-9B05-33A56B1D840B}" dt="2024-03-02T06:44:05.444" v="31" actId="113"/>
        <pc:sldMkLst>
          <pc:docMk/>
          <pc:sldMk cId="1525932379" sldId="260"/>
        </pc:sldMkLst>
        <pc:spChg chg="mod">
          <ac:chgData name="Kavya Sri" userId="529ee681ff3851d9" providerId="LiveId" clId="{17C8F368-2B0A-497A-9B05-33A56B1D840B}" dt="2024-03-02T06:44:05.444" v="31" actId="113"/>
          <ac:spMkLst>
            <pc:docMk/>
            <pc:sldMk cId="1525932379" sldId="260"/>
            <ac:spMk id="3" creationId="{FD07ED39-F031-9058-1656-383B9705D7D4}"/>
          </ac:spMkLst>
        </pc:spChg>
        <pc:picChg chg="mod">
          <ac:chgData name="Kavya Sri" userId="529ee681ff3851d9" providerId="LiveId" clId="{17C8F368-2B0A-497A-9B05-33A56B1D840B}" dt="2024-03-02T06:43:37.753" v="27" actId="1076"/>
          <ac:picMkLst>
            <pc:docMk/>
            <pc:sldMk cId="1525932379" sldId="260"/>
            <ac:picMk id="2" creationId="{F5424E73-0B35-B1CD-393F-9FF26F5EA713}"/>
          </ac:picMkLst>
        </pc:picChg>
      </pc:sldChg>
      <pc:sldChg chg="modSp mod">
        <pc:chgData name="Kavya Sri" userId="529ee681ff3851d9" providerId="LiveId" clId="{17C8F368-2B0A-497A-9B05-33A56B1D840B}" dt="2024-03-02T06:45:33.452" v="35" actId="113"/>
        <pc:sldMkLst>
          <pc:docMk/>
          <pc:sldMk cId="1141543699" sldId="277"/>
        </pc:sldMkLst>
        <pc:spChg chg="mod">
          <ac:chgData name="Kavya Sri" userId="529ee681ff3851d9" providerId="LiveId" clId="{17C8F368-2B0A-497A-9B05-33A56B1D840B}" dt="2024-03-02T06:45:33.452" v="35" actId="113"/>
          <ac:spMkLst>
            <pc:docMk/>
            <pc:sldMk cId="1141543699" sldId="277"/>
            <ac:spMk id="2" creationId="{B8FB7CFC-68CC-DFA1-F0CA-E75F270CCEA5}"/>
          </ac:spMkLst>
        </pc:spChg>
      </pc:sldChg>
      <pc:sldChg chg="modSp mod">
        <pc:chgData name="Kavya Sri" userId="529ee681ff3851d9" providerId="LiveId" clId="{17C8F368-2B0A-497A-9B05-33A56B1D840B}" dt="2024-03-02T07:02:52.306" v="47" actId="1076"/>
        <pc:sldMkLst>
          <pc:docMk/>
          <pc:sldMk cId="210257651" sldId="278"/>
        </pc:sldMkLst>
        <pc:spChg chg="mod">
          <ac:chgData name="Kavya Sri" userId="529ee681ff3851d9" providerId="LiveId" clId="{17C8F368-2B0A-497A-9B05-33A56B1D840B}" dt="2024-03-02T07:02:52.306" v="47" actId="1076"/>
          <ac:spMkLst>
            <pc:docMk/>
            <pc:sldMk cId="210257651" sldId="278"/>
            <ac:spMk id="10" creationId="{A36F9973-E812-D538-F20E-488ADCB95500}"/>
          </ac:spMkLst>
        </pc:spChg>
      </pc:sldChg>
      <pc:sldChg chg="modSp mod">
        <pc:chgData name="Kavya Sri" userId="529ee681ff3851d9" providerId="LiveId" clId="{17C8F368-2B0A-497A-9B05-33A56B1D840B}" dt="2024-03-02T06:45:12.534" v="34" actId="113"/>
        <pc:sldMkLst>
          <pc:docMk/>
          <pc:sldMk cId="1084738200" sldId="292"/>
        </pc:sldMkLst>
        <pc:spChg chg="mod">
          <ac:chgData name="Kavya Sri" userId="529ee681ff3851d9" providerId="LiveId" clId="{17C8F368-2B0A-497A-9B05-33A56B1D840B}" dt="2024-03-02T06:45:12.534" v="34" actId="113"/>
          <ac:spMkLst>
            <pc:docMk/>
            <pc:sldMk cId="1084738200" sldId="292"/>
            <ac:spMk id="3" creationId="{B05CDDC5-D37F-B263-293F-6692CF909D48}"/>
          </ac:spMkLst>
        </pc:spChg>
      </pc:sldChg>
      <pc:sldChg chg="modSp mod">
        <pc:chgData name="Kavya Sri" userId="529ee681ff3851d9" providerId="LiveId" clId="{17C8F368-2B0A-497A-9B05-33A56B1D840B}" dt="2024-03-02T06:45:49.903" v="36" actId="113"/>
        <pc:sldMkLst>
          <pc:docMk/>
          <pc:sldMk cId="3905711278" sldId="294"/>
        </pc:sldMkLst>
        <pc:spChg chg="mod">
          <ac:chgData name="Kavya Sri" userId="529ee681ff3851d9" providerId="LiveId" clId="{17C8F368-2B0A-497A-9B05-33A56B1D840B}" dt="2024-03-02T06:45:49.903" v="36" actId="113"/>
          <ac:spMkLst>
            <pc:docMk/>
            <pc:sldMk cId="3905711278" sldId="294"/>
            <ac:spMk id="3" creationId="{FA004762-FAA9-D915-A5CA-C9F9C1B70BBC}"/>
          </ac:spMkLst>
        </pc:spChg>
      </pc:sldChg>
      <pc:sldChg chg="modSp del mod">
        <pc:chgData name="Kavya Sri" userId="529ee681ff3851d9" providerId="LiveId" clId="{17C8F368-2B0A-497A-9B05-33A56B1D840B}" dt="2024-03-02T07:23:57.287" v="48" actId="47"/>
        <pc:sldMkLst>
          <pc:docMk/>
          <pc:sldMk cId="2342295630" sldId="295"/>
        </pc:sldMkLst>
        <pc:spChg chg="mod">
          <ac:chgData name="Kavya Sri" userId="529ee681ff3851d9" providerId="LiveId" clId="{17C8F368-2B0A-497A-9B05-33A56B1D840B}" dt="2024-03-02T07:01:32.085" v="40" actId="20577"/>
          <ac:spMkLst>
            <pc:docMk/>
            <pc:sldMk cId="2342295630" sldId="295"/>
            <ac:spMk id="2" creationId="{707E4900-B1A5-F2AB-1F78-721D8B179586}"/>
          </ac:spMkLst>
        </pc:spChg>
      </pc:sldChg>
      <pc:sldChg chg="modSp mod ord">
        <pc:chgData name="Kavya Sri" userId="529ee681ff3851d9" providerId="LiveId" clId="{17C8F368-2B0A-497A-9B05-33A56B1D840B}" dt="2024-03-02T08:49:08.603" v="50"/>
        <pc:sldMkLst>
          <pc:docMk/>
          <pc:sldMk cId="209573182" sldId="299"/>
        </pc:sldMkLst>
        <pc:spChg chg="mod">
          <ac:chgData name="Kavya Sri" userId="529ee681ff3851d9" providerId="LiveId" clId="{17C8F368-2B0A-497A-9B05-33A56B1D840B}" dt="2024-03-02T06:44:54.755" v="32" actId="113"/>
          <ac:spMkLst>
            <pc:docMk/>
            <pc:sldMk cId="209573182" sldId="299"/>
            <ac:spMk id="3" creationId="{0BBDFDDC-6D32-8361-686D-1AC9DB087538}"/>
          </ac:spMkLst>
        </pc:spChg>
      </pc:sldChg>
      <pc:sldChg chg="addSp modSp new mod">
        <pc:chgData name="Kavya Sri" userId="529ee681ff3851d9" providerId="LiveId" clId="{17C8F368-2B0A-497A-9B05-33A56B1D840B}" dt="2024-03-02T08:56:04.716" v="65" actId="14100"/>
        <pc:sldMkLst>
          <pc:docMk/>
          <pc:sldMk cId="2834340817" sldId="300"/>
        </pc:sldMkLst>
        <pc:picChg chg="add mod">
          <ac:chgData name="Kavya Sri" userId="529ee681ff3851d9" providerId="LiveId" clId="{17C8F368-2B0A-497A-9B05-33A56B1D840B}" dt="2024-03-02T08:56:04.716" v="65" actId="14100"/>
          <ac:picMkLst>
            <pc:docMk/>
            <pc:sldMk cId="2834340817" sldId="300"/>
            <ac:picMk id="2" creationId="{7994AB7A-103A-6E2A-4CEA-B794B432382B}"/>
          </ac:picMkLst>
        </pc:picChg>
      </pc:sldChg>
      <pc:sldChg chg="addSp delSp modSp new del mod">
        <pc:chgData name="Kavya Sri" userId="529ee681ff3851d9" providerId="LiveId" clId="{17C8F368-2B0A-497A-9B05-33A56B1D840B}" dt="2024-03-02T08:53:14.754" v="59" actId="2696"/>
        <pc:sldMkLst>
          <pc:docMk/>
          <pc:sldMk cId="3705953409" sldId="300"/>
        </pc:sldMkLst>
        <pc:spChg chg="add del mod">
          <ac:chgData name="Kavya Sri" userId="529ee681ff3851d9" providerId="LiveId" clId="{17C8F368-2B0A-497A-9B05-33A56B1D840B}" dt="2024-03-02T08:52:34.180" v="53" actId="21"/>
          <ac:spMkLst>
            <pc:docMk/>
            <pc:sldMk cId="3705953409" sldId="300"/>
            <ac:spMk id="2" creationId="{FA46640A-44C4-D40C-A89C-308AD8AFF117}"/>
          </ac:spMkLst>
        </pc:spChg>
        <pc:spChg chg="add del mod">
          <ac:chgData name="Kavya Sri" userId="529ee681ff3851d9" providerId="LiveId" clId="{17C8F368-2B0A-497A-9B05-33A56B1D840B}" dt="2024-03-02T08:52:49.803" v="56"/>
          <ac:spMkLst>
            <pc:docMk/>
            <pc:sldMk cId="3705953409" sldId="300"/>
            <ac:spMk id="3" creationId="{B30D19A9-0568-091A-8EA5-E41F48708BF4}"/>
          </ac:spMkLst>
        </pc:spChg>
        <pc:spChg chg="add del mod">
          <ac:chgData name="Kavya Sri" userId="529ee681ff3851d9" providerId="LiveId" clId="{17C8F368-2B0A-497A-9B05-33A56B1D840B}" dt="2024-03-02T08:53:04.745" v="58" actId="21"/>
          <ac:spMkLst>
            <pc:docMk/>
            <pc:sldMk cId="3705953409" sldId="300"/>
            <ac:spMk id="4" creationId="{5A55D637-1088-C091-7712-EB8207B8FC16}"/>
          </ac:spMkLst>
        </pc:spChg>
      </pc:sldChg>
      <pc:sldChg chg="new del">
        <pc:chgData name="Kavya Sri" userId="529ee681ff3851d9" providerId="LiveId" clId="{17C8F368-2B0A-497A-9B05-33A56B1D840B}" dt="2024-03-02T07:00:19.204" v="38" actId="47"/>
        <pc:sldMkLst>
          <pc:docMk/>
          <pc:sldMk cId="3823431557" sldId="300"/>
        </pc:sldMkLst>
      </pc:sldChg>
    </pc:docChg>
  </pc:docChgLst>
  <pc:docChgLst>
    <pc:chgData name="Kavya Sri" userId="529ee681ff3851d9" providerId="LiveId" clId="{A430674A-E394-43D9-A050-4966102B0D0F}"/>
    <pc:docChg chg="custSel modSld">
      <pc:chgData name="Kavya Sri" userId="529ee681ff3851d9" providerId="LiveId" clId="{A430674A-E394-43D9-A050-4966102B0D0F}" dt="2024-03-13T16:14:51.294" v="0" actId="478"/>
      <pc:docMkLst>
        <pc:docMk/>
      </pc:docMkLst>
      <pc:sldChg chg="delSp mod">
        <pc:chgData name="Kavya Sri" userId="529ee681ff3851d9" providerId="LiveId" clId="{A430674A-E394-43D9-A050-4966102B0D0F}" dt="2024-03-13T16:14:51.294" v="0" actId="478"/>
        <pc:sldMkLst>
          <pc:docMk/>
          <pc:sldMk cId="0" sldId="257"/>
        </pc:sldMkLst>
        <pc:spChg chg="del">
          <ac:chgData name="Kavya Sri" userId="529ee681ff3851d9" providerId="LiveId" clId="{A430674A-E394-43D9-A050-4966102B0D0F}" dt="2024-03-13T16:14:51.294" v="0" actId="478"/>
          <ac:spMkLst>
            <pc:docMk/>
            <pc:sldMk cId="0" sldId="257"/>
            <ac:spMk id="4" creationId="{AAD1A50B-8EC3-D19E-8488-2ACB7574E75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2625" y="1143000"/>
            <a:ext cx="54927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4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4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4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4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4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4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4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4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4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2625" y="1143000"/>
            <a:ext cx="54927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2625" y="1143000"/>
            <a:ext cx="54927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I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4599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2625" y="1143000"/>
            <a:ext cx="54927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2625" y="1143000"/>
            <a:ext cx="54927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2625" y="1143000"/>
            <a:ext cx="54927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I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7965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2625" y="1143000"/>
            <a:ext cx="54927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I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2892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2625" y="1143000"/>
            <a:ext cx="54927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I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8640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2625" y="1143000"/>
            <a:ext cx="54927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title"/>
          </p:nvPr>
        </p:nvSpPr>
        <p:spPr>
          <a:xfrm>
            <a:off x="863739" y="375690"/>
            <a:ext cx="10835997" cy="1363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dt" idx="10"/>
          </p:nvPr>
        </p:nvSpPr>
        <p:spPr>
          <a:xfrm>
            <a:off x="863739" y="6540273"/>
            <a:ext cx="2826782" cy="3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ftr" idx="11"/>
          </p:nvPr>
        </p:nvSpPr>
        <p:spPr>
          <a:xfrm>
            <a:off x="4161651" y="6540273"/>
            <a:ext cx="4240173" cy="3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872954" y="6540273"/>
            <a:ext cx="2826782" cy="3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20" name="Google Shape;2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82791" y="6363948"/>
            <a:ext cx="3323671" cy="692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>
            <a:spLocks noGrp="1"/>
          </p:cNvSpPr>
          <p:nvPr>
            <p:ph type="dt" idx="10"/>
          </p:nvPr>
        </p:nvSpPr>
        <p:spPr>
          <a:xfrm>
            <a:off x="863739" y="6540273"/>
            <a:ext cx="2826782" cy="3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ftr" idx="11"/>
          </p:nvPr>
        </p:nvSpPr>
        <p:spPr>
          <a:xfrm>
            <a:off x="4161651" y="6540273"/>
            <a:ext cx="4240173" cy="3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ldNum" idx="12"/>
          </p:nvPr>
        </p:nvSpPr>
        <p:spPr>
          <a:xfrm>
            <a:off x="8872954" y="6540273"/>
            <a:ext cx="2826782" cy="3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32" name="Google Shape;3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82791" y="6363948"/>
            <a:ext cx="3323671" cy="692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title"/>
          </p:nvPr>
        </p:nvSpPr>
        <p:spPr>
          <a:xfrm>
            <a:off x="863739" y="375690"/>
            <a:ext cx="10835997" cy="1363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body" idx="1"/>
          </p:nvPr>
        </p:nvSpPr>
        <p:spPr>
          <a:xfrm>
            <a:off x="863739" y="1878450"/>
            <a:ext cx="10835997" cy="4477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dt" idx="10"/>
          </p:nvPr>
        </p:nvSpPr>
        <p:spPr>
          <a:xfrm>
            <a:off x="863739" y="6540273"/>
            <a:ext cx="2826782" cy="3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ftr" idx="11"/>
          </p:nvPr>
        </p:nvSpPr>
        <p:spPr>
          <a:xfrm>
            <a:off x="4161651" y="6540273"/>
            <a:ext cx="4240173" cy="3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sldNum" idx="12"/>
          </p:nvPr>
        </p:nvSpPr>
        <p:spPr>
          <a:xfrm>
            <a:off x="8872954" y="6540273"/>
            <a:ext cx="2826782" cy="3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39" name="Google Shape;39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82791" y="6363948"/>
            <a:ext cx="3323671" cy="692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857196" y="1759210"/>
            <a:ext cx="10835997" cy="2935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857196" y="4722261"/>
            <a:ext cx="10835997" cy="154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dt" idx="10"/>
          </p:nvPr>
        </p:nvSpPr>
        <p:spPr>
          <a:xfrm>
            <a:off x="863739" y="6540273"/>
            <a:ext cx="2826782" cy="3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ftr" idx="11"/>
          </p:nvPr>
        </p:nvSpPr>
        <p:spPr>
          <a:xfrm>
            <a:off x="4161651" y="6540273"/>
            <a:ext cx="4240173" cy="3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sldNum" idx="12"/>
          </p:nvPr>
        </p:nvSpPr>
        <p:spPr>
          <a:xfrm>
            <a:off x="8872954" y="6540273"/>
            <a:ext cx="2826782" cy="3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46" name="Google Shape;4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82791" y="6363948"/>
            <a:ext cx="3323671" cy="692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863739" y="375690"/>
            <a:ext cx="10835997" cy="1363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1"/>
          </p:nvPr>
        </p:nvSpPr>
        <p:spPr>
          <a:xfrm>
            <a:off x="863739" y="1878450"/>
            <a:ext cx="5339477" cy="4477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2"/>
          </p:nvPr>
        </p:nvSpPr>
        <p:spPr>
          <a:xfrm>
            <a:off x="6360259" y="1878450"/>
            <a:ext cx="5339477" cy="4477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dt" idx="10"/>
          </p:nvPr>
        </p:nvSpPr>
        <p:spPr>
          <a:xfrm>
            <a:off x="863739" y="6540273"/>
            <a:ext cx="2826782" cy="3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ftr" idx="11"/>
          </p:nvPr>
        </p:nvSpPr>
        <p:spPr>
          <a:xfrm>
            <a:off x="4161651" y="6540273"/>
            <a:ext cx="4240173" cy="3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872954" y="6540273"/>
            <a:ext cx="2826782" cy="3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54" name="Google Shape;5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82791" y="6363948"/>
            <a:ext cx="3323671" cy="692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865376" y="470429"/>
            <a:ext cx="4052047" cy="1646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5341113" y="1015997"/>
            <a:ext cx="6360259" cy="5014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2"/>
          </p:nvPr>
        </p:nvSpPr>
        <p:spPr>
          <a:xfrm>
            <a:off x="865376" y="2116932"/>
            <a:ext cx="4052047" cy="392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dt" idx="10"/>
          </p:nvPr>
        </p:nvSpPr>
        <p:spPr>
          <a:xfrm>
            <a:off x="863739" y="6540273"/>
            <a:ext cx="2826782" cy="3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4161651" y="6540273"/>
            <a:ext cx="4240173" cy="3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872954" y="6540273"/>
            <a:ext cx="2826782" cy="3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82791" y="6363948"/>
            <a:ext cx="3323671" cy="692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865376" y="470429"/>
            <a:ext cx="4052047" cy="1646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>
            <a:spLocks noGrp="1"/>
          </p:cNvSpPr>
          <p:nvPr>
            <p:ph type="pic" idx="2"/>
          </p:nvPr>
        </p:nvSpPr>
        <p:spPr>
          <a:xfrm>
            <a:off x="5341113" y="1015997"/>
            <a:ext cx="6360259" cy="501464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865376" y="2116932"/>
            <a:ext cx="4052047" cy="392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863739" y="6540273"/>
            <a:ext cx="2826782" cy="3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4161651" y="6540273"/>
            <a:ext cx="4240173" cy="3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872954" y="6540273"/>
            <a:ext cx="2826782" cy="3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82791" y="6363948"/>
            <a:ext cx="3323671" cy="692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63739" y="375690"/>
            <a:ext cx="10835997" cy="1363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 rot="5400000">
            <a:off x="4043115" y="-1300926"/>
            <a:ext cx="4477245" cy="1083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dt" idx="10"/>
          </p:nvPr>
        </p:nvSpPr>
        <p:spPr>
          <a:xfrm>
            <a:off x="863739" y="6540273"/>
            <a:ext cx="2826782" cy="3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ftr" idx="11"/>
          </p:nvPr>
        </p:nvSpPr>
        <p:spPr>
          <a:xfrm>
            <a:off x="4161651" y="6540273"/>
            <a:ext cx="4240173" cy="3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872954" y="6540273"/>
            <a:ext cx="2826782" cy="3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82791" y="6363948"/>
            <a:ext cx="3323671" cy="692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 rot="5400000">
            <a:off x="7355234" y="2011193"/>
            <a:ext cx="5980005" cy="2708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 rot="5400000">
            <a:off x="1858714" y="-619284"/>
            <a:ext cx="5980005" cy="7969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dt" idx="10"/>
          </p:nvPr>
        </p:nvSpPr>
        <p:spPr>
          <a:xfrm>
            <a:off x="863739" y="6540273"/>
            <a:ext cx="2826782" cy="3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ftr" idx="11"/>
          </p:nvPr>
        </p:nvSpPr>
        <p:spPr>
          <a:xfrm>
            <a:off x="4161651" y="6540273"/>
            <a:ext cx="4240173" cy="3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872954" y="6540273"/>
            <a:ext cx="2826782" cy="3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863739" y="375690"/>
            <a:ext cx="10835997" cy="1363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863739" y="1878450"/>
            <a:ext cx="10835997" cy="4477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863739" y="6540273"/>
            <a:ext cx="2826782" cy="3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4161651" y="6540273"/>
            <a:ext cx="4240173" cy="3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8872954" y="6540273"/>
            <a:ext cx="2826782" cy="3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calhost:8888/notebooks/Downloads/Final%20EDA%20Project%20-MAIN%20(1).ipynb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imdb.com/list/ls006266261/?sort=list_order,asc&amp;st_dt=&amp;mode=detail&amp;page=1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330" y="99219"/>
            <a:ext cx="12190815" cy="669409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2658642" y="3935738"/>
            <a:ext cx="724618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IN" sz="3600" dirty="0">
                <a:solidFill>
                  <a:schemeClr val="tx1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ANALYSIS ON IMDB MOVIES</a:t>
            </a:r>
            <a:endParaRPr sz="3600" dirty="0">
              <a:solidFill>
                <a:schemeClr val="tx1"/>
              </a:solidFill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48C9B7-4588-8B78-AAEE-5F587B09E8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23"/>
          <a:stretch/>
        </p:blipFill>
        <p:spPr>
          <a:xfrm>
            <a:off x="589201" y="1806497"/>
            <a:ext cx="11385071" cy="41226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BDFDDC-6D32-8361-686D-1AC9DB087538}"/>
              </a:ext>
            </a:extLst>
          </p:cNvPr>
          <p:cNvSpPr txBox="1"/>
          <p:nvPr/>
        </p:nvSpPr>
        <p:spPr>
          <a:xfrm>
            <a:off x="3345366" y="780578"/>
            <a:ext cx="7393259" cy="76944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09573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82305E-72BA-4B5E-D732-0B94F7EC113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4F81BE"/>
              </a:clrFrom>
              <a:clrTo>
                <a:srgbClr val="4F81B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8278" y="1100554"/>
            <a:ext cx="11287719" cy="30108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62BE16-387C-C2CD-570F-E461AA02CE77}"/>
              </a:ext>
            </a:extLst>
          </p:cNvPr>
          <p:cNvSpPr txBox="1"/>
          <p:nvPr/>
        </p:nvSpPr>
        <p:spPr>
          <a:xfrm>
            <a:off x="333221" y="246703"/>
            <a:ext cx="6037007" cy="70788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  <a:buSzPts val="2800"/>
            </a:pPr>
            <a:r>
              <a:rPr lang="en-IN" sz="4000" b="1" dirty="0">
                <a:solidFill>
                  <a:schemeClr val="accent5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VISUALIZATION</a:t>
            </a:r>
            <a:endParaRPr lang="en-IN" sz="4000" dirty="0">
              <a:solidFill>
                <a:schemeClr val="accent5">
                  <a:lumMod val="50000"/>
                </a:schemeClr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4ED760-3953-9381-1260-9B1622D6B5DB}"/>
              </a:ext>
            </a:extLst>
          </p:cNvPr>
          <p:cNvSpPr txBox="1"/>
          <p:nvPr/>
        </p:nvSpPr>
        <p:spPr>
          <a:xfrm>
            <a:off x="670679" y="4397376"/>
            <a:ext cx="29201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  <a:buSzPts val="2800"/>
            </a:pPr>
            <a:r>
              <a:rPr lang="it-IT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1. UNI-VARIATE:</a:t>
            </a:r>
            <a:endParaRPr lang="it-IT" sz="2400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Century Gothic"/>
              <a:cs typeface="Times New Roman" panose="02020603050405020304" pitchFamily="18" charset="0"/>
              <a:sym typeface="Century Gothic"/>
            </a:endParaRPr>
          </a:p>
          <a:p>
            <a:pPr>
              <a:buClr>
                <a:schemeClr val="lt1"/>
              </a:buClr>
              <a:buSzPts val="2400"/>
            </a:pPr>
            <a:r>
              <a:rPr lang="it-IT" sz="2400" dirty="0">
                <a:latin typeface="Times New Roman"/>
                <a:ea typeface="Times New Roman"/>
                <a:cs typeface="Times New Roman"/>
                <a:sym typeface="Times New Roman"/>
              </a:rPr>
              <a:t>1.1 Single categorical</a:t>
            </a:r>
            <a:endParaRPr lang="it-IT" sz="2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>
              <a:buClr>
                <a:schemeClr val="lt1"/>
              </a:buClr>
              <a:buSzPts val="2400"/>
            </a:pPr>
            <a:r>
              <a:rPr lang="it-IT" sz="2400" dirty="0">
                <a:latin typeface="Times New Roman"/>
                <a:ea typeface="Times New Roman"/>
                <a:cs typeface="Times New Roman"/>
                <a:sym typeface="Times New Roman"/>
              </a:rPr>
              <a:t>1.2 Single numerical</a:t>
            </a:r>
            <a:endParaRPr lang="it-IT" sz="24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D5ABE6-EC4B-52D6-F067-AB248F8CCB08}"/>
              </a:ext>
            </a:extLst>
          </p:cNvPr>
          <p:cNvSpPr txBox="1"/>
          <p:nvPr/>
        </p:nvSpPr>
        <p:spPr>
          <a:xfrm>
            <a:off x="4052915" y="4397375"/>
            <a:ext cx="630493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  <a:buSzPts val="2800"/>
            </a:pPr>
            <a:r>
              <a:rPr lang="it-IT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2. BI-VARIATE:</a:t>
            </a:r>
            <a:endParaRPr lang="it-IT" sz="2400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Trebuchet MS"/>
              <a:cs typeface="Times New Roman" panose="02020603050405020304" pitchFamily="18" charset="0"/>
              <a:sym typeface="Trebuchet MS"/>
            </a:endParaRPr>
          </a:p>
          <a:p>
            <a:pPr>
              <a:buClr>
                <a:schemeClr val="lt1"/>
              </a:buClr>
              <a:buSzPts val="2400"/>
            </a:pPr>
            <a:r>
              <a:rPr lang="it-IT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2.1 Categorical-Numerical</a:t>
            </a:r>
            <a:endParaRPr lang="it-IT" sz="2400" dirty="0">
              <a:latin typeface="Times New Roman" panose="02020603050405020304" pitchFamily="18" charset="0"/>
              <a:ea typeface="Trebuchet MS"/>
              <a:cs typeface="Times New Roman" panose="02020603050405020304" pitchFamily="18" charset="0"/>
              <a:sym typeface="Trebuchet MS"/>
            </a:endParaRPr>
          </a:p>
          <a:p>
            <a:pPr>
              <a:buClr>
                <a:schemeClr val="lt1"/>
              </a:buClr>
              <a:buSzPts val="2400"/>
            </a:pPr>
            <a:r>
              <a:rPr lang="it-IT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2.2 Numerical-Numerical</a:t>
            </a:r>
            <a:endParaRPr lang="it-IT" sz="2400" dirty="0">
              <a:latin typeface="Times New Roman" panose="02020603050405020304" pitchFamily="18" charset="0"/>
              <a:ea typeface="Trebuchet MS"/>
              <a:cs typeface="Times New Roman" panose="02020603050405020304" pitchFamily="18" charset="0"/>
              <a:sym typeface="Trebuchet MS"/>
            </a:endParaRPr>
          </a:p>
          <a:p>
            <a:pPr>
              <a:buClr>
                <a:schemeClr val="lt1"/>
              </a:buClr>
              <a:buSzPts val="2400"/>
            </a:pPr>
            <a:r>
              <a:rPr lang="it-IT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2.3 Categorical-Categorical</a:t>
            </a:r>
            <a:endParaRPr lang="it-IT" sz="2400" dirty="0">
              <a:latin typeface="Times New Roman" panose="02020603050405020304" pitchFamily="18" charset="0"/>
              <a:ea typeface="Trebuchet MS"/>
              <a:cs typeface="Times New Roman" panose="02020603050405020304" pitchFamily="18" charset="0"/>
              <a:sym typeface="Trebuchet M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90A38C-4EAA-D759-EF28-43C7B31020C7}"/>
              </a:ext>
            </a:extLst>
          </p:cNvPr>
          <p:cNvSpPr txBox="1"/>
          <p:nvPr/>
        </p:nvSpPr>
        <p:spPr>
          <a:xfrm rot="10800000" flipV="1">
            <a:off x="7802991" y="4186683"/>
            <a:ext cx="4691265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  <a:buSzPts val="2800"/>
            </a:pPr>
            <a:r>
              <a:rPr lang="en-IN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3. MULTI - VARIATE:</a:t>
            </a:r>
            <a:endParaRPr lang="en-IN" sz="2400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Trebuchet MS"/>
              <a:cs typeface="Times New Roman" panose="02020603050405020304" pitchFamily="18" charset="0"/>
              <a:sym typeface="Trebuchet MS"/>
            </a:endParaRPr>
          </a:p>
          <a:p>
            <a:pPr>
              <a:buClr>
                <a:schemeClr val="lt1"/>
              </a:buClr>
              <a:buSzPts val="2400"/>
            </a:pPr>
            <a:r>
              <a:rPr lang="en-IN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More than two columns we can take</a:t>
            </a:r>
            <a:endParaRPr lang="en-IN" sz="2000" dirty="0">
              <a:latin typeface="Times New Roman" panose="02020603050405020304" pitchFamily="18" charset="0"/>
              <a:ea typeface="Trebuchet MS"/>
              <a:cs typeface="Times New Roman" panose="02020603050405020304" pitchFamily="18" charset="0"/>
              <a:sym typeface="Trebuchet MS"/>
            </a:endParaRPr>
          </a:p>
          <a:p>
            <a:pPr>
              <a:buClr>
                <a:schemeClr val="lt1"/>
              </a:buClr>
              <a:buSzPts val="2400"/>
            </a:pPr>
            <a:r>
              <a:rPr lang="en-IN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3.1 Categorical-Numerical-Categorical</a:t>
            </a:r>
            <a:endParaRPr lang="en-IN" sz="2000" dirty="0">
              <a:latin typeface="Times New Roman" panose="02020603050405020304" pitchFamily="18" charset="0"/>
              <a:ea typeface="Trebuchet MS"/>
              <a:cs typeface="Times New Roman" panose="02020603050405020304" pitchFamily="18" charset="0"/>
              <a:sym typeface="Trebuchet MS"/>
            </a:endParaRPr>
          </a:p>
          <a:p>
            <a:pPr>
              <a:buClr>
                <a:schemeClr val="lt1"/>
              </a:buClr>
              <a:buSzPts val="2400"/>
            </a:pPr>
            <a:r>
              <a:rPr lang="en-IN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3.2 Categorical-Numerical-Numerical</a:t>
            </a:r>
            <a:endParaRPr lang="en-IN" sz="2000" dirty="0">
              <a:latin typeface="Times New Roman" panose="02020603050405020304" pitchFamily="18" charset="0"/>
              <a:ea typeface="Trebuchet MS"/>
              <a:cs typeface="Times New Roman" panose="02020603050405020304" pitchFamily="18" charset="0"/>
              <a:sym typeface="Trebuchet MS"/>
            </a:endParaRPr>
          </a:p>
          <a:p>
            <a:pPr>
              <a:buClr>
                <a:schemeClr val="lt1"/>
              </a:buClr>
              <a:buSzPts val="2400"/>
            </a:pPr>
            <a:r>
              <a:rPr lang="en-IN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3.3 Categorical-Categorical-Categorical</a:t>
            </a:r>
            <a:endParaRPr lang="en-IN" sz="2000" dirty="0">
              <a:latin typeface="Times New Roman" panose="02020603050405020304" pitchFamily="18" charset="0"/>
              <a:ea typeface="Trebuchet MS"/>
              <a:cs typeface="Times New Roman" panose="02020603050405020304" pitchFamily="18" charset="0"/>
              <a:sym typeface="Trebuchet MS"/>
            </a:endParaRPr>
          </a:p>
          <a:p>
            <a:pPr>
              <a:buClr>
                <a:schemeClr val="lt1"/>
              </a:buClr>
              <a:buSzPts val="2400"/>
            </a:pPr>
            <a:r>
              <a:rPr lang="en-IN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3.4 Numerical-Numerical-Numerica</a:t>
            </a:r>
            <a:r>
              <a:rPr lang="en-IN" sz="1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l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611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F47E9-1444-84B2-9D4B-9BEC865CD64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56879" y="164539"/>
            <a:ext cx="10836275" cy="1363662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HIGHEST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GENRES</a:t>
            </a:r>
            <a:endParaRPr lang="en-IN" sz="4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686C11-6369-1501-9226-438F0B418C3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975451" y="1967900"/>
            <a:ext cx="5181600" cy="435133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IN" dirty="0"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From this  pie plot, we can observe the  movies having highest genre.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3200" b="1" dirty="0"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Crime </a:t>
            </a:r>
            <a:r>
              <a:rPr lang="en-IN" dirty="0"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genre has the highest count and occupied the first place. </a:t>
            </a:r>
            <a:r>
              <a:rPr lang="en-IN" b="1" dirty="0"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Drama </a:t>
            </a:r>
            <a:r>
              <a:rPr lang="en-IN" dirty="0"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ranked second  highest in our data.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Whereas , </a:t>
            </a:r>
            <a:r>
              <a:rPr lang="en-IN" b="1" dirty="0"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Animation </a:t>
            </a:r>
            <a:r>
              <a:rPr lang="en-IN" dirty="0"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has the</a:t>
            </a:r>
            <a:r>
              <a:rPr lang="en-IN" b="1" dirty="0"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 </a:t>
            </a:r>
            <a:r>
              <a:rPr lang="en-IN" dirty="0"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lowest count.</a:t>
            </a:r>
            <a:endParaRPr lang="en-IN" b="1" dirty="0">
              <a:latin typeface="Times New Roman" panose="02020603050405020304" pitchFamily="18" charset="0"/>
              <a:ea typeface="Century Gothic"/>
              <a:cs typeface="Times New Roman" panose="02020603050405020304" pitchFamily="18" charset="0"/>
              <a:sym typeface="Century Gothic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C06852-E9B4-34E8-BDE1-86597AA126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59" r="3376"/>
          <a:stretch/>
        </p:blipFill>
        <p:spPr>
          <a:xfrm>
            <a:off x="406424" y="1967900"/>
            <a:ext cx="558178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82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06C10-A6C8-8AB4-9415-BD407CE39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813772" y="5473445"/>
            <a:ext cx="5181600" cy="1582993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above bar plot , the gross collection is maximum for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ANIMATION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5CDDC5-D37F-B263-293F-6692CF909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3937" y="345026"/>
            <a:ext cx="5181600" cy="4208206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I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Gross Collection Per  Genres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54C337-23FB-C957-404D-71044BE9D14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498048" y="345026"/>
            <a:ext cx="5424947" cy="5869858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marL="114300" indent="0">
              <a:buNone/>
            </a:pPr>
            <a:r>
              <a:rPr lang="en-US" dirty="0"/>
              <a:t>       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Gross Collection In Year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E78008-74F1-8475-F0DB-6920B385B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827" y="1424116"/>
            <a:ext cx="5041490" cy="42082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14EE61-780C-7740-8C7F-A6DA125E3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448" y="1321803"/>
            <a:ext cx="5565058" cy="43655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CAAF3A0-1AD6-0D72-D680-A164599577A0}"/>
              </a:ext>
            </a:extLst>
          </p:cNvPr>
          <p:cNvSpPr txBox="1"/>
          <p:nvPr/>
        </p:nvSpPr>
        <p:spPr>
          <a:xfrm>
            <a:off x="6907928" y="5630072"/>
            <a:ext cx="46051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above scatter plot , the gross collection  is increased in the period of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1980 to 2020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738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427C05-FCBA-FF7B-EE0C-FA6837A41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915" y="2192650"/>
            <a:ext cx="5958348" cy="29078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1A701D-8292-97B6-DAEC-B44F0777BCA3}"/>
              </a:ext>
            </a:extLst>
          </p:cNvPr>
          <p:cNvSpPr txBox="1"/>
          <p:nvPr/>
        </p:nvSpPr>
        <p:spPr>
          <a:xfrm>
            <a:off x="5877416" y="5387895"/>
            <a:ext cx="65673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the above Word cloud, we have observed that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ACTION,COMEDY,CRIME,DRAMA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highest movie ratings.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6D6209-5D47-461C-B84A-54681E4D7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09" y="1835438"/>
            <a:ext cx="5175953" cy="40602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C50B01-A34F-B2A4-2BFF-F0115DF4C4ED}"/>
              </a:ext>
            </a:extLst>
          </p:cNvPr>
          <p:cNvSpPr txBox="1"/>
          <p:nvPr/>
        </p:nvSpPr>
        <p:spPr>
          <a:xfrm>
            <a:off x="755496" y="6111170"/>
            <a:ext cx="43406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above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barplot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Mystery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genre got the highest votes.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9741B6-DF31-9382-51E6-5EA65E3334B6}"/>
              </a:ext>
            </a:extLst>
          </p:cNvPr>
          <p:cNvSpPr txBox="1"/>
          <p:nvPr/>
        </p:nvSpPr>
        <p:spPr>
          <a:xfrm>
            <a:off x="423212" y="652880"/>
            <a:ext cx="5526241" cy="584775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Highest Votes Based On Genres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E94F32-423E-B89C-E4A8-311F016051E3}"/>
              </a:ext>
            </a:extLst>
          </p:cNvPr>
          <p:cNvSpPr txBox="1"/>
          <p:nvPr/>
        </p:nvSpPr>
        <p:spPr>
          <a:xfrm>
            <a:off x="6501885" y="652880"/>
            <a:ext cx="5831364" cy="584775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Genres with Their Count</a:t>
            </a:r>
          </a:p>
        </p:txBody>
      </p:sp>
    </p:spTree>
    <p:extLst>
      <p:ext uri="{BB962C8B-B14F-4D97-AF65-F5344CB8AC3E}">
        <p14:creationId xmlns:p14="http://schemas.microsoft.com/office/powerpoint/2010/main" val="510406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39A679B-99AF-A8A4-2EED-4EBD9C5DF57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 rot="10800000" flipV="1">
            <a:off x="600372" y="5419697"/>
            <a:ext cx="5260975" cy="1690688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above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kde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plot, the year of release is increased in the period of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2000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2F39B1D-2E6F-EB90-F25B-44065C82CD13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973171" y="3920243"/>
            <a:ext cx="7025023" cy="1730366"/>
          </a:xfrm>
        </p:spPr>
        <p:txBody>
          <a:bodyPr>
            <a:normAutofit fontScale="25000" lnSpcReduction="20000"/>
          </a:bodyPr>
          <a:lstStyle/>
          <a:p>
            <a:pPr marL="11430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en-US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above </a:t>
            </a:r>
            <a:r>
              <a:rPr lang="en-IN" sz="8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histplot</a:t>
            </a:r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the  </a:t>
            </a:r>
          </a:p>
          <a:p>
            <a:pPr marL="114300" indent="0">
              <a:buNone/>
            </a:pPr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IN" sz="8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watchtime</a:t>
            </a:r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movies is </a:t>
            </a:r>
          </a:p>
          <a:p>
            <a:pPr marL="114300" indent="0">
              <a:buNone/>
            </a:pPr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maximum at </a:t>
            </a:r>
            <a:r>
              <a:rPr lang="en-IN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110</a:t>
            </a:r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minutes.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6102EA-5A5B-8ADC-427A-5018B2972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03" y="1617075"/>
            <a:ext cx="5329083" cy="37829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D4385C-3135-9CC8-1968-CC1B9F092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610" y="1597410"/>
            <a:ext cx="5181601" cy="38026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4AFE63-7DF6-A25D-5E76-4EED8561180C}"/>
              </a:ext>
            </a:extLst>
          </p:cNvPr>
          <p:cNvSpPr txBox="1"/>
          <p:nvPr/>
        </p:nvSpPr>
        <p:spPr>
          <a:xfrm>
            <a:off x="723932" y="591015"/>
            <a:ext cx="5013854" cy="52322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Trends of Movies Release Year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17E7C5-D4E4-A77C-4DE0-1A51792F7E83}"/>
              </a:ext>
            </a:extLst>
          </p:cNvPr>
          <p:cNvSpPr txBox="1"/>
          <p:nvPr/>
        </p:nvSpPr>
        <p:spPr>
          <a:xfrm>
            <a:off x="7247396" y="591015"/>
            <a:ext cx="5013854" cy="52322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 Of Maximum Watch time </a:t>
            </a:r>
          </a:p>
        </p:txBody>
      </p:sp>
    </p:spTree>
    <p:extLst>
      <p:ext uri="{BB962C8B-B14F-4D97-AF65-F5344CB8AC3E}">
        <p14:creationId xmlns:p14="http://schemas.microsoft.com/office/powerpoint/2010/main" val="788053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639D2-EAE7-3B3C-F178-3E335F3197A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96790" y="532455"/>
            <a:ext cx="7656513" cy="722313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HIGHEST MOVIE RATING        </a:t>
            </a:r>
            <a:endParaRPr lang="en-IN" sz="4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D890B9-62C7-147A-9AC2-8DB91B788063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7413237" y="2064733"/>
            <a:ext cx="4581525" cy="374808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this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histplot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we can say that most of the movies is having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7.5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movie rating.</a:t>
            </a:r>
          </a:p>
          <a:p>
            <a:pPr marL="25400" indent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Least movie rating is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5.5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 data.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FD364C-68C8-1777-99BA-98C3DB3B1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700" y="1673579"/>
            <a:ext cx="4934924" cy="453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31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9E22EA-56B0-0B72-56EB-B3EFB06928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46"/>
          <a:stretch/>
        </p:blipFill>
        <p:spPr>
          <a:xfrm>
            <a:off x="524591" y="1661532"/>
            <a:ext cx="6440129" cy="50322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763A03-20F0-5920-A81A-010BE66DA428}"/>
              </a:ext>
            </a:extLst>
          </p:cNvPr>
          <p:cNvSpPr txBox="1"/>
          <p:nvPr/>
        </p:nvSpPr>
        <p:spPr>
          <a:xfrm>
            <a:off x="6964720" y="2102841"/>
            <a:ext cx="482763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scatter plot , the movie ratings is mostly recorded at 7 to 8.5 ratings 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the maximum gross collections is recorded in between 1 million to 4 millions.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FB7CFC-68CC-DFA1-F0CA-E75F270CCEA5}"/>
              </a:ext>
            </a:extLst>
          </p:cNvPr>
          <p:cNvSpPr txBox="1"/>
          <p:nvPr/>
        </p:nvSpPr>
        <p:spPr>
          <a:xfrm>
            <a:off x="1260088" y="502878"/>
            <a:ext cx="9623502" cy="52322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GROSS COLLECTION ACCORDING TO RATING</a:t>
            </a:r>
          </a:p>
        </p:txBody>
      </p:sp>
    </p:spTree>
    <p:extLst>
      <p:ext uri="{BB962C8B-B14F-4D97-AF65-F5344CB8AC3E}">
        <p14:creationId xmlns:p14="http://schemas.microsoft.com/office/powerpoint/2010/main" val="1141543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454E5-7AB2-80AC-15D3-C4D4AE9E94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59805" y="5091943"/>
            <a:ext cx="5032375" cy="1612900"/>
          </a:xfrm>
        </p:spPr>
        <p:txBody>
          <a:bodyPr>
            <a:noAutofit/>
          </a:bodyPr>
          <a:lstStyle/>
          <a:p>
            <a:pPr marL="342900" indent="-342900">
              <a:buSzPct val="130000"/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above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jointplot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we can say that the maximum movie rating is recorded at the period of 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1980-2020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A3A6F2-2307-FEE0-4191-74374C224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051" y="1369919"/>
            <a:ext cx="5154413" cy="39820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3164CD-DC23-A5D7-81E9-A7B3A883C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62" y="1466056"/>
            <a:ext cx="4905375" cy="4124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22E519-0588-20D4-77C3-10AEC41CDCD6}"/>
              </a:ext>
            </a:extLst>
          </p:cNvPr>
          <p:cNvSpPr txBox="1"/>
          <p:nvPr/>
        </p:nvSpPr>
        <p:spPr>
          <a:xfrm>
            <a:off x="919162" y="5898393"/>
            <a:ext cx="54927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the above heatmap, we can say that there </a:t>
            </a:r>
          </a:p>
          <a:p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is no Corelation between Rating &amp; Gross.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3BEBE-641B-23BC-774D-46C39D2852DB}"/>
              </a:ext>
            </a:extLst>
          </p:cNvPr>
          <p:cNvSpPr txBox="1"/>
          <p:nvPr/>
        </p:nvSpPr>
        <p:spPr>
          <a:xfrm>
            <a:off x="1115122" y="669073"/>
            <a:ext cx="4905375" cy="52322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 relation Btw Rating &amp;Gross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DBF2FE-976B-B153-3986-5425E5E5B7B1}"/>
              </a:ext>
            </a:extLst>
          </p:cNvPr>
          <p:cNvSpPr txBox="1"/>
          <p:nvPr/>
        </p:nvSpPr>
        <p:spPr>
          <a:xfrm>
            <a:off x="7504771" y="669073"/>
            <a:ext cx="4226312" cy="52322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Rated Movies In Year</a:t>
            </a:r>
          </a:p>
        </p:txBody>
      </p:sp>
    </p:spTree>
    <p:extLst>
      <p:ext uri="{BB962C8B-B14F-4D97-AF65-F5344CB8AC3E}">
        <p14:creationId xmlns:p14="http://schemas.microsoft.com/office/powerpoint/2010/main" val="2215543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8D4A5E-4361-038C-DCD3-5072D4552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3" y="1838947"/>
            <a:ext cx="4827638" cy="40171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E329B6-0D39-22C2-109B-C3838E343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065" y="1752564"/>
            <a:ext cx="4458086" cy="33036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872EF3-5284-5089-FEF4-7DA9EC1A39DE}"/>
              </a:ext>
            </a:extLst>
          </p:cNvPr>
          <p:cNvSpPr txBox="1"/>
          <p:nvPr/>
        </p:nvSpPr>
        <p:spPr>
          <a:xfrm>
            <a:off x="912005" y="5856109"/>
            <a:ext cx="4503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above plot , the highest votes is recorded in the period of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2000-2020.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F6B121-B586-436B-8645-79A870E6106A}"/>
              </a:ext>
            </a:extLst>
          </p:cNvPr>
          <p:cNvSpPr txBox="1"/>
          <p:nvPr/>
        </p:nvSpPr>
        <p:spPr>
          <a:xfrm>
            <a:off x="7305612" y="5240556"/>
            <a:ext cx="43458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above pie plot , we can assume that most of the year of movie released are having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ratings.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A1E369-669B-70FF-3C00-ACE1B140A2B9}"/>
              </a:ext>
            </a:extLst>
          </p:cNvPr>
          <p:cNvSpPr txBox="1"/>
          <p:nvPr/>
        </p:nvSpPr>
        <p:spPr>
          <a:xfrm>
            <a:off x="9215108" y="2513431"/>
            <a:ext cx="6244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>
                <a:solidFill>
                  <a:schemeClr val="tx1"/>
                </a:solidFill>
              </a:rPr>
              <a:t>23.6%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BB2705-6D4E-38AB-46D4-A9ECF033056C}"/>
              </a:ext>
            </a:extLst>
          </p:cNvPr>
          <p:cNvSpPr txBox="1"/>
          <p:nvPr/>
        </p:nvSpPr>
        <p:spPr>
          <a:xfrm flipH="1">
            <a:off x="7955735" y="3847528"/>
            <a:ext cx="1064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76.4%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145A17-411F-3293-0611-E6E43147C78A}"/>
              </a:ext>
            </a:extLst>
          </p:cNvPr>
          <p:cNvSpPr txBox="1"/>
          <p:nvPr/>
        </p:nvSpPr>
        <p:spPr>
          <a:xfrm>
            <a:off x="1037063" y="735980"/>
            <a:ext cx="4540348" cy="64633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Highest Votes in Year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6F9973-E812-D538-F20E-488ADCB95500}"/>
              </a:ext>
            </a:extLst>
          </p:cNvPr>
          <p:cNvSpPr txBox="1"/>
          <p:nvPr/>
        </p:nvSpPr>
        <p:spPr>
          <a:xfrm>
            <a:off x="6873073" y="797805"/>
            <a:ext cx="4778397" cy="70788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Ratings</a:t>
            </a:r>
            <a:endParaRPr lang="en-IN" sz="4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57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07ED39-F031-9058-1656-383B9705D7D4}"/>
              </a:ext>
            </a:extLst>
          </p:cNvPr>
          <p:cNvSpPr txBox="1"/>
          <p:nvPr/>
        </p:nvSpPr>
        <p:spPr>
          <a:xfrm>
            <a:off x="847171" y="323858"/>
            <a:ext cx="11530567" cy="5940088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l"/>
            <a:r>
              <a:rPr lang="en-IN" sz="4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STATEMENT:</a:t>
            </a:r>
          </a:p>
          <a:p>
            <a:pPr algn="l"/>
            <a:endParaRPr lang="en-IN" sz="2400" b="1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factors influence the success of a movie on IMDB?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</a:p>
          <a:p>
            <a:pPr algn="l"/>
            <a:endParaRPr lang="en-IN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Here , success can be defined by high IMDB </a:t>
            </a:r>
            <a:r>
              <a:rPr lang="en-IN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ratings.The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impact of </a:t>
            </a:r>
          </a:p>
          <a:p>
            <a:pPr algn="l"/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this problem is significant for movie </a:t>
            </a:r>
            <a:r>
              <a:rPr lang="en-IN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producers,directors,and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/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Investors who want to understand what makes a movie success</a:t>
            </a:r>
          </a:p>
          <a:p>
            <a:pPr algn="l"/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to make informed decision in their future projects.</a:t>
            </a:r>
          </a:p>
          <a:p>
            <a:pPr algn="l"/>
            <a:endParaRPr lang="en-I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N" sz="40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424E73-0B35-B1CD-393F-9FF26F5EA7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455"/>
          <a:stretch/>
        </p:blipFill>
        <p:spPr>
          <a:xfrm>
            <a:off x="1877170" y="4706323"/>
            <a:ext cx="5090369" cy="235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932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7B07D4-5140-3439-DF79-5C52066E4C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87"/>
          <a:stretch/>
        </p:blipFill>
        <p:spPr>
          <a:xfrm>
            <a:off x="667517" y="1516346"/>
            <a:ext cx="5614220" cy="4205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12D5E1-C854-7ED5-7E24-DBFC224CA8C1}"/>
              </a:ext>
            </a:extLst>
          </p:cNvPr>
          <p:cNvSpPr txBox="1"/>
          <p:nvPr/>
        </p:nvSpPr>
        <p:spPr>
          <a:xfrm>
            <a:off x="7554978" y="1751178"/>
            <a:ext cx="443434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Sunburst chart is used to visualize relationships within hierarchical data.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this Sunburst plot ,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there is a total of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movies which are  having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highest movie ratings in   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the year of 2014.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A6C773-B0A9-FB8C-8BC8-253DD405DFDC}"/>
              </a:ext>
            </a:extLst>
          </p:cNvPr>
          <p:cNvSpPr txBox="1"/>
          <p:nvPr/>
        </p:nvSpPr>
        <p:spPr>
          <a:xfrm flipH="1">
            <a:off x="536657" y="6100857"/>
            <a:ext cx="10188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hlinkClick r:id="rId4"/>
              </a:rPr>
              <a:t>http://localhost:8888/notebooks/Downloads/Final%20EDA%20Project%20-MAIN%20(1).ipynb</a:t>
            </a:r>
            <a:endParaRPr lang="en-IN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004762-FAA9-D915-A5CA-C9F9C1B70BBC}"/>
              </a:ext>
            </a:extLst>
          </p:cNvPr>
          <p:cNvSpPr txBox="1"/>
          <p:nvPr/>
        </p:nvSpPr>
        <p:spPr>
          <a:xfrm>
            <a:off x="1170878" y="490654"/>
            <a:ext cx="10188302" cy="64633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 Ratings By Genres and Year of Release</a:t>
            </a:r>
          </a:p>
        </p:txBody>
      </p:sp>
    </p:spTree>
    <p:extLst>
      <p:ext uri="{BB962C8B-B14F-4D97-AF65-F5344CB8AC3E}">
        <p14:creationId xmlns:p14="http://schemas.microsoft.com/office/powerpoint/2010/main" val="3905711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94AB7A-103A-6E2A-4CEA-B794B4323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564708" cy="705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40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E64C1-8A03-0433-0858-2BAA1FA5C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9811" y="472845"/>
            <a:ext cx="3775587" cy="796413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4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F28399-7114-895B-CB19-986ED1B42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5673" y="1269258"/>
            <a:ext cx="10763864" cy="5034116"/>
          </a:xfrm>
        </p:spPr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Crime genre is preferred over Animation, indicating audience interest in specific themes.</a:t>
            </a:r>
          </a:p>
          <a:p>
            <a:pPr marL="11430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Higher movie ratings, especially near 8.0, correlate with increased success and acclaim.</a:t>
            </a:r>
          </a:p>
          <a:p>
            <a:pPr marL="11430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Optimal movie duration around 110 minutes enhances viewer engagement.</a:t>
            </a:r>
          </a:p>
          <a:p>
            <a:pPr marL="11430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Successful movies typically gross between 1 to 4 million, indicating financial viability and audience appeal.</a:t>
            </a:r>
          </a:p>
          <a:p>
            <a:pPr marL="11430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Finally A Crime Movie with 110 minutes Watch time , can engage Lot of audience for  Movie Success.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669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09AFF-132A-6666-754D-6E0B82B48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AC951D7-717B-23B1-005E-1D05B3CD1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363" y="1894681"/>
            <a:ext cx="4422775" cy="294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16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52254" y="1949969"/>
            <a:ext cx="4465643" cy="283431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 txBox="1"/>
          <p:nvPr/>
        </p:nvSpPr>
        <p:spPr>
          <a:xfrm>
            <a:off x="1430337" y="3096420"/>
            <a:ext cx="366183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C00000"/>
              </a:buClr>
              <a:buSzPts val="4400"/>
            </a:pPr>
            <a:r>
              <a:rPr lang="en-IN" sz="44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 txBox="1"/>
          <p:nvPr/>
        </p:nvSpPr>
        <p:spPr>
          <a:xfrm>
            <a:off x="9879914" y="3186618"/>
            <a:ext cx="1880115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80000"/>
              </a:lnSpc>
              <a:buClr>
                <a:srgbClr val="FF0000"/>
              </a:buClr>
              <a:buSzPts val="3200"/>
            </a:pPr>
            <a:endParaRPr lang="en-IN" sz="4000" b="1" dirty="0">
              <a:solidFill>
                <a:schemeClr val="tx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>
              <a:lnSpc>
                <a:spcPct val="80000"/>
              </a:lnSpc>
              <a:buClr>
                <a:srgbClr val="FF0000"/>
              </a:buClr>
              <a:buSzPts val="3200"/>
            </a:pPr>
            <a:endParaRPr lang="en-IN" sz="4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356E5E-F42F-A616-E6B7-6B95CF9AE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309" y="396029"/>
            <a:ext cx="9470571" cy="5940705"/>
          </a:xfrm>
          <a:prstGeom prst="rect">
            <a:avLst/>
          </a:prstGeom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FA2F5C51-482E-B161-239C-617B02A7B15C}"/>
              </a:ext>
            </a:extLst>
          </p:cNvPr>
          <p:cNvSpPr/>
          <p:nvPr/>
        </p:nvSpPr>
        <p:spPr>
          <a:xfrm flipH="1">
            <a:off x="673608" y="1341117"/>
            <a:ext cx="2289974" cy="1077178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 Rounded MT Bold" panose="020F0704030504030204" pitchFamily="34" charset="0"/>
              </a:rPr>
              <a:t>R.Kavya Sri</a:t>
            </a:r>
          </a:p>
          <a:p>
            <a:pPr algn="ctr"/>
            <a:r>
              <a:rPr lang="en-IN" dirty="0">
                <a:latin typeface="Arial Rounded MT Bold" panose="020F0704030504030204" pitchFamily="34" charset="0"/>
              </a:rPr>
              <a:t>(MBA)</a:t>
            </a:r>
          </a:p>
        </p:txBody>
      </p:sp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F1C95D89-4CD9-505C-6A2D-CA98D477DD16}"/>
              </a:ext>
            </a:extLst>
          </p:cNvPr>
          <p:cNvSpPr/>
          <p:nvPr/>
        </p:nvSpPr>
        <p:spPr>
          <a:xfrm flipH="1" flipV="1">
            <a:off x="3435021" y="5575975"/>
            <a:ext cx="1678282" cy="100947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latin typeface="Arial Rounded MT Bold" panose="020F07040305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3E649A-E4A1-9333-A4D2-FA85678B85F6}"/>
              </a:ext>
            </a:extLst>
          </p:cNvPr>
          <p:cNvSpPr txBox="1"/>
          <p:nvPr/>
        </p:nvSpPr>
        <p:spPr>
          <a:xfrm>
            <a:off x="3751649" y="5742896"/>
            <a:ext cx="1045029" cy="536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err="1">
                <a:latin typeface="Arial Rounded MT Bold" panose="020F0704030504030204" pitchFamily="34" charset="0"/>
              </a:rPr>
              <a:t>S.Uday</a:t>
            </a:r>
            <a:endParaRPr lang="en-IN" dirty="0">
              <a:latin typeface="Arial Rounded MT Bold" panose="020F0704030504030204" pitchFamily="34" charset="0"/>
            </a:endParaRPr>
          </a:p>
          <a:p>
            <a:pPr algn="ctr"/>
            <a:r>
              <a:rPr lang="en-IN" dirty="0">
                <a:latin typeface="Arial Rounded MT Bold" panose="020F0704030504030204" pitchFamily="34" charset="0"/>
              </a:rPr>
              <a:t>(BSc)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title"/>
          </p:nvPr>
        </p:nvSpPr>
        <p:spPr>
          <a:xfrm>
            <a:off x="394209" y="117475"/>
            <a:ext cx="9102676" cy="1122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FF0000"/>
              </a:buClr>
              <a:buSzPts val="4400"/>
            </a:pP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 OF EDA:</a:t>
            </a:r>
            <a:endParaRPr sz="32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Google Shape;111;p4"/>
          <p:cNvSpPr txBox="1">
            <a:spLocks noGrp="1"/>
          </p:cNvSpPr>
          <p:nvPr>
            <p:ph type="body" idx="1"/>
          </p:nvPr>
        </p:nvSpPr>
        <p:spPr>
          <a:xfrm>
            <a:off x="870617" y="1062781"/>
            <a:ext cx="8143434" cy="2465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ct val="100000"/>
              <a:buNone/>
            </a:pPr>
            <a:r>
              <a:rPr lang="en-IN" b="1" dirty="0"/>
              <a:t>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57200">
              <a:buSzPct val="100000"/>
              <a:buFont typeface="Wingdings" panose="05000000000000000000" pitchFamily="2" charset="2"/>
              <a:buChar char="q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indent="-457200">
              <a:buSzPct val="100000"/>
              <a:buFont typeface="Wingdings" panose="05000000000000000000" pitchFamily="2" charset="2"/>
              <a:buChar char="q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Webscraping – Details (Websites, Process followed) 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57200">
              <a:buSzPct val="100000"/>
              <a:buFont typeface="Wingdings" panose="05000000000000000000" pitchFamily="2" charset="2"/>
              <a:buChar char="q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of the Data </a:t>
            </a:r>
          </a:p>
          <a:p>
            <a:pPr marL="0" indent="0">
              <a:buSzPct val="100000"/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rgbClr val="FF0000"/>
              </a:buClr>
              <a:buSzPct val="100000"/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SzPct val="100000"/>
              <a:buNone/>
            </a:pPr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130810">
              <a:buSzPct val="100000"/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32897A-235E-EC24-EBA9-F66389835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95" y="3816515"/>
            <a:ext cx="4934857" cy="2590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155E2E-5025-A0DD-F3A1-103538F18167}"/>
              </a:ext>
            </a:extLst>
          </p:cNvPr>
          <p:cNvSpPr txBox="1"/>
          <p:nvPr/>
        </p:nvSpPr>
        <p:spPr>
          <a:xfrm>
            <a:off x="6521223" y="3430249"/>
            <a:ext cx="5171634" cy="2688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rgbClr val="FF0000"/>
              </a:buClr>
              <a:buSzPct val="100000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Analysis: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rgbClr val="FF0000"/>
              </a:buClr>
              <a:buSzPct val="100000"/>
            </a:pP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57200" algn="just">
              <a:buSzPct val="100000"/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Steps  </a:t>
            </a:r>
          </a:p>
          <a:p>
            <a:pPr indent="-457200" algn="just">
              <a:buSzPct val="100000"/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Manipulation Steps</a:t>
            </a:r>
          </a:p>
          <a:p>
            <a:pPr indent="-457200" algn="just">
              <a:buSzPct val="100000"/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Univariate Analysis  Steps</a:t>
            </a:r>
          </a:p>
          <a:p>
            <a:pPr indent="-457200" algn="just">
              <a:buSzPct val="100000"/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Bivariate Analysis  Steps 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980B40-FC10-26A1-E137-A394A97BBAC2}"/>
              </a:ext>
            </a:extLst>
          </p:cNvPr>
          <p:cNvSpPr txBox="1"/>
          <p:nvPr/>
        </p:nvSpPr>
        <p:spPr>
          <a:xfrm flipV="1">
            <a:off x="797251" y="406997"/>
            <a:ext cx="11369160" cy="314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/>
              <a:t>  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84BA2-289D-6CA9-B5D9-C83532332A32}"/>
              </a:ext>
            </a:extLst>
          </p:cNvPr>
          <p:cNvSpPr txBox="1"/>
          <p:nvPr/>
        </p:nvSpPr>
        <p:spPr>
          <a:xfrm>
            <a:off x="397064" y="406996"/>
            <a:ext cx="6015302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IN" sz="4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SCRAPING:</a:t>
            </a:r>
          </a:p>
          <a:p>
            <a:pPr algn="l"/>
            <a:endParaRPr lang="en-IN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2000" b="1" dirty="0">
                <a:solidFill>
                  <a:schemeClr val="tx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Webscraping is a software technique of extracting information from the website it takes the unstructured data into structured data that can be stored and </a:t>
            </a:r>
            <a:r>
              <a:rPr lang="en-I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analyzed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We have to send request to the URL of the webpage we want to access. The  server responds to the request by returning the html content of the webpage . If we get the status code as 200 we can scrap the HTML context from webpage.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Beautiful soup is a python library that makes easy to scrape information and exacting the data from HTML files.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b="1" dirty="0">
              <a:solidFill>
                <a:schemeClr val="tx2">
                  <a:lumMod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E38EEA-6694-9281-936A-D1ABF54EC2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8" t="15174" r="-2328" b="7585"/>
          <a:stretch/>
        </p:blipFill>
        <p:spPr>
          <a:xfrm>
            <a:off x="6412367" y="2096283"/>
            <a:ext cx="6015303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35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12887-8CDE-68B8-1692-4EA742D4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598" y="132079"/>
            <a:ext cx="6115665" cy="1022554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COLLECTION:</a:t>
            </a:r>
            <a:endParaRPr lang="en-IN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82DE84-5D80-7E86-D36E-D5288A178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9360" y="942473"/>
            <a:ext cx="11982016" cy="4947931"/>
          </a:xfrm>
          <a:noFill/>
        </p:spPr>
        <p:txBody>
          <a:bodyPr>
            <a:normAutofit/>
          </a:bodyPr>
          <a:lstStyle/>
          <a:p>
            <a:pPr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: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UrlLink:</a:t>
            </a:r>
            <a:r>
              <a:rPr lang="en-US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://www.imdb.com/list/ls006266261/?sort=list_order,asc&amp;st_dt=&amp;mode=detail&amp;page=1</a:t>
            </a:r>
            <a:endParaRPr lang="en-IN" sz="24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98F264-9B19-3DF2-36A5-A547C045F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276" y="915327"/>
            <a:ext cx="1143747" cy="743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DB4F94-365E-6BF0-F41F-7D98A3FEF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77" y="2263697"/>
            <a:ext cx="9344723" cy="413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11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39BF6C-121B-26FD-B80F-85F15782B4E8}"/>
              </a:ext>
            </a:extLst>
          </p:cNvPr>
          <p:cNvSpPr txBox="1"/>
          <p:nvPr/>
        </p:nvSpPr>
        <p:spPr>
          <a:xfrm>
            <a:off x="1009647" y="875513"/>
            <a:ext cx="4591664" cy="4093428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l"/>
            <a:r>
              <a:rPr lang="en-IN" sz="4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LIBRARIES</a:t>
            </a:r>
          </a:p>
          <a:p>
            <a:pPr algn="l"/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BeautifulSoup</a:t>
            </a:r>
            <a:endParaRPr lang="en-I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Regex(re)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Pandas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endParaRPr lang="en-I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endParaRPr lang="en-I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Seaborn</a:t>
            </a:r>
            <a:endParaRPr lang="en-I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61CE6-6C02-0CE9-1F53-9EE91CDAF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903" y="1656846"/>
            <a:ext cx="2390847" cy="9770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61F4DB-92F7-2946-D1F9-F6D66077F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3842" y="438950"/>
            <a:ext cx="3050647" cy="13074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050F53-6E56-C45F-9A26-6BFFA918E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4003" y="3360645"/>
            <a:ext cx="3623734" cy="973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54A8D2-E4ED-123F-46B5-33CA43123C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9385" y="1482902"/>
            <a:ext cx="1557126" cy="15571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D2E31-1AD5-25B4-DCFD-14C844411F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2270" y="4451855"/>
            <a:ext cx="2905126" cy="12806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36BA6E-2453-5BEB-445F-3FF84816D7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0494" y="4741398"/>
            <a:ext cx="2548467" cy="1035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FE89FE-FB73-087A-49E7-CDAFBF7E39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58756" y="1856983"/>
            <a:ext cx="1731541" cy="17315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23E817-93A8-41E3-78ED-89CECBC239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0661" y="3210934"/>
            <a:ext cx="2273088" cy="97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69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BE6C7F-6DE7-9C9E-BC67-25B60EAA1D04}"/>
              </a:ext>
            </a:extLst>
          </p:cNvPr>
          <p:cNvSpPr txBox="1"/>
          <p:nvPr/>
        </p:nvSpPr>
        <p:spPr>
          <a:xfrm>
            <a:off x="487563" y="397427"/>
            <a:ext cx="11803088" cy="538609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l"/>
            <a:r>
              <a:rPr lang="en-IN" sz="32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 PROCESS:</a:t>
            </a:r>
          </a:p>
          <a:p>
            <a:pPr algn="l"/>
            <a:endParaRPr lang="en-IN" sz="3200" b="1" dirty="0">
              <a:solidFill>
                <a:schemeClr val="accent5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Removing special characters.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Units conversation.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Identifying &amp; imputing of missing values.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casting.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 the duplicate column.</a:t>
            </a:r>
          </a:p>
          <a:p>
            <a:pPr algn="l"/>
            <a:endParaRPr lang="en-IN" sz="4400" dirty="0">
              <a:solidFill>
                <a:srgbClr val="FF0000"/>
              </a:solidFill>
            </a:endParaRPr>
          </a:p>
          <a:p>
            <a:pPr algn="l"/>
            <a:endParaRPr lang="en-IN" sz="4400" b="1" dirty="0">
              <a:solidFill>
                <a:srgbClr val="FF0000"/>
              </a:solidFill>
            </a:endParaRPr>
          </a:p>
          <a:p>
            <a:pPr algn="l"/>
            <a:endParaRPr lang="en-IN" sz="4400" b="1" dirty="0">
              <a:solidFill>
                <a:srgbClr val="FF0000"/>
              </a:solidFill>
            </a:endParaRPr>
          </a:p>
          <a:p>
            <a:pPr algn="l"/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C6374-0381-DD36-F5C0-184B0AE64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793" y="3528220"/>
            <a:ext cx="3951514" cy="2839303"/>
          </a:xfrm>
          <a:prstGeom prst="rect">
            <a:avLst/>
          </a:prstGeom>
        </p:spPr>
      </p:pic>
      <p:sp>
        <p:nvSpPr>
          <p:cNvPr id="7" name="Arrow: Striped Right 6">
            <a:extLst>
              <a:ext uri="{FF2B5EF4-FFF2-40B4-BE49-F238E27FC236}">
                <a16:creationId xmlns:a16="http://schemas.microsoft.com/office/drawing/2014/main" id="{FA8BF86B-BD0E-EA8D-8AAF-7FE9352040F0}"/>
              </a:ext>
            </a:extLst>
          </p:cNvPr>
          <p:cNvSpPr/>
          <p:nvPr/>
        </p:nvSpPr>
        <p:spPr>
          <a:xfrm>
            <a:off x="5704794" y="4507934"/>
            <a:ext cx="1295400" cy="598715"/>
          </a:xfrm>
          <a:prstGeom prst="stripedRightArrow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F23178-F14D-636F-174C-F3CFA7C65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681" y="3686144"/>
            <a:ext cx="4017612" cy="26215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7DF38D-1E7F-2369-0090-093DCE524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681" y="487477"/>
            <a:ext cx="4324228" cy="288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20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7917FB-9693-0E0D-2A19-9E072899D9E2}"/>
              </a:ext>
            </a:extLst>
          </p:cNvPr>
          <p:cNvSpPr txBox="1"/>
          <p:nvPr/>
        </p:nvSpPr>
        <p:spPr>
          <a:xfrm rot="504949" flipH="1">
            <a:off x="4291021" y="614767"/>
            <a:ext cx="3066989" cy="314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6007DB-05E1-8708-8CA4-65D7B227459E}"/>
              </a:ext>
            </a:extLst>
          </p:cNvPr>
          <p:cNvSpPr txBox="1"/>
          <p:nvPr/>
        </p:nvSpPr>
        <p:spPr>
          <a:xfrm flipH="1">
            <a:off x="3253401" y="346339"/>
            <a:ext cx="5957505" cy="584775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l"/>
            <a:r>
              <a:rPr lang="en-I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IN" sz="3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 MANIPULATION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52CEEE-28E9-B04A-5921-240B4DB78F1F}"/>
              </a:ext>
            </a:extLst>
          </p:cNvPr>
          <p:cNvSpPr txBox="1"/>
          <p:nvPr/>
        </p:nvSpPr>
        <p:spPr>
          <a:xfrm>
            <a:off x="5367753" y="2616784"/>
            <a:ext cx="1828800" cy="314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396503-66F8-2A64-4DB1-196370E768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53"/>
          <a:stretch/>
        </p:blipFill>
        <p:spPr>
          <a:xfrm>
            <a:off x="319494" y="1393901"/>
            <a:ext cx="5289569" cy="4463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9843F2-D594-845E-EF05-BEC771367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552" y="1393901"/>
            <a:ext cx="5162405" cy="4463075"/>
          </a:xfrm>
          <a:prstGeom prst="rect">
            <a:avLst/>
          </a:prstGeom>
        </p:spPr>
      </p:pic>
      <p:sp>
        <p:nvSpPr>
          <p:cNvPr id="6" name="Arrow: Striped Right 5">
            <a:extLst>
              <a:ext uri="{FF2B5EF4-FFF2-40B4-BE49-F238E27FC236}">
                <a16:creationId xmlns:a16="http://schemas.microsoft.com/office/drawing/2014/main" id="{017BC79A-3940-D2A0-E3F2-9CD533CDFDCB}"/>
              </a:ext>
            </a:extLst>
          </p:cNvPr>
          <p:cNvSpPr/>
          <p:nvPr/>
        </p:nvSpPr>
        <p:spPr>
          <a:xfrm>
            <a:off x="5720576" y="3256156"/>
            <a:ext cx="1326995" cy="624468"/>
          </a:xfrm>
          <a:prstGeom prst="stripedRightArrow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5080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1341</TotalTime>
  <Words>851</Words>
  <Application>Microsoft Office PowerPoint</Application>
  <PresentationFormat>Custom</PresentationFormat>
  <Paragraphs>140</Paragraphs>
  <Slides>24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Calibri</vt:lpstr>
      <vt:lpstr>Times New Roman</vt:lpstr>
      <vt:lpstr>Trebuchet MS</vt:lpstr>
      <vt:lpstr>Century Gothic</vt:lpstr>
      <vt:lpstr>Libre Baskerville</vt:lpstr>
      <vt:lpstr>Wingdings</vt:lpstr>
      <vt:lpstr>Arial</vt:lpstr>
      <vt:lpstr>Consolas</vt:lpstr>
      <vt:lpstr>Arial Rounded MT Bold</vt:lpstr>
      <vt:lpstr>Office Theme</vt:lpstr>
      <vt:lpstr>PowerPoint Presentation</vt:lpstr>
      <vt:lpstr>PowerPoint Presentation</vt:lpstr>
      <vt:lpstr>PowerPoint Presentation</vt:lpstr>
      <vt:lpstr>    FLOW OF EDA:</vt:lpstr>
      <vt:lpstr>PowerPoint Presentation</vt:lpstr>
      <vt:lpstr>DATA COLLECTION: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HIGHEST GENRES</vt:lpstr>
      <vt:lpstr>From the above bar plot , the gross collection is maximum for ANIMATION.</vt:lpstr>
      <vt:lpstr>PowerPoint Presentation</vt:lpstr>
      <vt:lpstr>From the above kde plot, the year of release is increased in the period of 2000.</vt:lpstr>
      <vt:lpstr>       HIGHEST MOVIE RATING        </vt:lpstr>
      <vt:lpstr>PowerPoint Presentation</vt:lpstr>
      <vt:lpstr>From the above jointplot , we can say that the maximum movie rating is recorded at the period of  1980-2020 .</vt:lpstr>
      <vt:lpstr>PowerPoint Presentation</vt:lpstr>
      <vt:lpstr>PowerPoint Presentation</vt:lpstr>
      <vt:lpstr>PowerPoint Presentation</vt:lpstr>
      <vt:lpstr>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Raghu Ram Aduri</dc:creator>
  <cp:lastModifiedBy>Kavya Sri</cp:lastModifiedBy>
  <cp:revision>17</cp:revision>
  <dcterms:created xsi:type="dcterms:W3CDTF">2021-02-16T05:19:01Z</dcterms:created>
  <dcterms:modified xsi:type="dcterms:W3CDTF">2024-03-13T16:15:02Z</dcterms:modified>
</cp:coreProperties>
</file>